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31"/>
  </p:handoutMasterIdLst>
  <p:sldIdLst>
    <p:sldId id="258" r:id="rId2"/>
    <p:sldId id="288" r:id="rId3"/>
    <p:sldId id="289" r:id="rId4"/>
    <p:sldId id="290" r:id="rId5"/>
    <p:sldId id="302" r:id="rId6"/>
    <p:sldId id="291" r:id="rId7"/>
    <p:sldId id="261" r:id="rId8"/>
    <p:sldId id="262" r:id="rId9"/>
    <p:sldId id="264" r:id="rId10"/>
    <p:sldId id="266" r:id="rId11"/>
    <p:sldId id="268" r:id="rId12"/>
    <p:sldId id="270" r:id="rId13"/>
    <p:sldId id="272" r:id="rId14"/>
    <p:sldId id="303" r:id="rId15"/>
    <p:sldId id="274" r:id="rId16"/>
    <p:sldId id="276" r:id="rId17"/>
    <p:sldId id="278" r:id="rId18"/>
    <p:sldId id="292" r:id="rId19"/>
    <p:sldId id="282" r:id="rId20"/>
    <p:sldId id="298" r:id="rId21"/>
    <p:sldId id="300" r:id="rId22"/>
    <p:sldId id="301" r:id="rId23"/>
    <p:sldId id="299" r:id="rId24"/>
    <p:sldId id="293" r:id="rId25"/>
    <p:sldId id="294" r:id="rId26"/>
    <p:sldId id="295" r:id="rId27"/>
    <p:sldId id="296" r:id="rId28"/>
    <p:sldId id="297" r:id="rId29"/>
    <p:sldId id="284" r:id="rId3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Dual Eligibles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12%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38%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Medicaid Enrollment</c:v>
                </c:pt>
                <c:pt idx="1">
                  <c:v>Medicaid Spending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</c:v>
                </c:pt>
                <c:pt idx="1">
                  <c:v>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 Medicaid Beneficiaries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0" smtClean="0"/>
                      <a:t>88%</a:t>
                    </a:r>
                    <a:endParaRPr lang="en-US" b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0" smtClean="0"/>
                      <a:t>62%</a:t>
                    </a:r>
                    <a:endParaRPr lang="en-US" b="0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2400" b="0"/>
                </a:pPr>
                <a:endParaRPr lang="en-US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Medicaid Enrollment</c:v>
                </c:pt>
                <c:pt idx="1">
                  <c:v>Medicaid Spending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88</c:v>
                </c:pt>
                <c:pt idx="1">
                  <c:v>62</c:v>
                </c:pt>
              </c:numCache>
            </c:numRef>
          </c:val>
        </c:ser>
        <c:dLbls>
          <c:showVal val="1"/>
        </c:dLbls>
        <c:gapWidth val="75"/>
        <c:overlap val="100"/>
        <c:axId val="88670208"/>
        <c:axId val="88671744"/>
      </c:barChart>
      <c:catAx>
        <c:axId val="88670208"/>
        <c:scaling>
          <c:orientation val="minMax"/>
        </c:scaling>
        <c:axPos val="b"/>
        <c:majorTickMark val="none"/>
        <c:tickLblPos val="nextTo"/>
        <c:crossAx val="88671744"/>
        <c:crosses val="autoZero"/>
        <c:auto val="1"/>
        <c:lblAlgn val="ctr"/>
        <c:lblOffset val="100"/>
      </c:catAx>
      <c:valAx>
        <c:axId val="88671744"/>
        <c:scaling>
          <c:orientation val="minMax"/>
        </c:scaling>
        <c:delete val="1"/>
        <c:axPos val="l"/>
        <c:numFmt formatCode="0%" sourceLinked="1"/>
        <c:majorTickMark val="none"/>
        <c:tickLblPos val="none"/>
        <c:crossAx val="8867020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1695F-D278-4C6D-8208-67C6B7D29BE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09F17-1B0C-4E2A-AAC3-C3CD46331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13D413-F838-410D-8A7D-02F1DC07F6AE}" type="datetimeFigureOut">
              <a:rPr lang="en-US" smtClean="0"/>
              <a:pPr/>
              <a:t>7/12/2012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BAA9F2-640F-4737-AA26-98D22CFC289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janus.pscinc.com/dualeligibles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Mwatson@tsalink.org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66800"/>
            <a:ext cx="8458200" cy="1828800"/>
          </a:xfrm>
        </p:spPr>
        <p:txBody>
          <a:bodyPr>
            <a:normAutofit/>
          </a:bodyPr>
          <a:lstStyle/>
          <a:p>
            <a:pPr algn="l"/>
            <a:r>
              <a:rPr lang="en-US" sz="5200" dirty="0" smtClean="0"/>
              <a:t>Integrated Care</a:t>
            </a:r>
            <a:br>
              <a:rPr lang="en-US" sz="5200" dirty="0" smtClean="0"/>
            </a:br>
            <a:r>
              <a:rPr lang="en-US" sz="5200" dirty="0" smtClean="0"/>
              <a:t>		for Dual </a:t>
            </a:r>
            <a:r>
              <a:rPr lang="en-US" sz="5200" dirty="0" err="1" smtClean="0"/>
              <a:t>Eligibles</a:t>
            </a:r>
            <a:endParaRPr lang="en-US" sz="52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Geriatric Social Workers of Southeast Michigan</a:t>
            </a:r>
          </a:p>
          <a:p>
            <a:r>
              <a:rPr lang="en-US" dirty="0" smtClean="0"/>
              <a:t>July 12,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Context: Medicare &amp; Medicaid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600" cy="366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Services paid by Medicare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Services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paid by Medicaid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Acute care (hospital)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Medicare cost sharing</a:t>
                      </a:r>
                      <a:r>
                        <a:rPr lang="en-US" baseline="0" dirty="0" smtClean="0"/>
                        <a:t> (Part A &amp; B deductibles, Part B premiums &amp; coinsurance)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Outpatient,</a:t>
                      </a:r>
                      <a:r>
                        <a:rPr lang="en-US" baseline="0" dirty="0" smtClean="0"/>
                        <a:t> physician, &amp; other supplier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Hospital &amp; skilled nursing facility</a:t>
                      </a:r>
                      <a:r>
                        <a:rPr lang="en-US" baseline="0" dirty="0" smtClean="0"/>
                        <a:t> services if Part A benefits are exhausted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Skilled nursing facilities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Nursing</a:t>
                      </a:r>
                      <a:r>
                        <a:rPr lang="en-US" baseline="0" dirty="0" smtClean="0"/>
                        <a:t> home care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Home health care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Home health care not covered by Medicare when person</a:t>
                      </a:r>
                      <a:r>
                        <a:rPr lang="en-US" baseline="0" dirty="0" smtClean="0"/>
                        <a:t> qualifies as needing nursing home care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Continued…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73336" y="6553200"/>
            <a:ext cx="369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Medicare Payment Advisory Commission, 2010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Context: Medicare &amp; Medicaid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Services paid by Medicare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Services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paid by Medicaid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Prescription</a:t>
                      </a:r>
                      <a:r>
                        <a:rPr lang="en-US" baseline="0" dirty="0" smtClean="0"/>
                        <a:t> drugs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Portion of prescription drug</a:t>
                      </a:r>
                      <a:r>
                        <a:rPr lang="en-US" baseline="0" dirty="0" smtClean="0"/>
                        <a:t> costs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Transportation to medical appointments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Durable medical equipment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Durable medical equipment not covered by Medicare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Hospice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Optional services: </a:t>
                      </a:r>
                    </a:p>
                    <a:p>
                      <a:pPr marL="457200" indent="-228600">
                        <a:buFont typeface="Wingdings" pitchFamily="2" charset="2"/>
                        <a:buChar char="§"/>
                      </a:pPr>
                      <a:r>
                        <a:rPr lang="en-US" dirty="0" smtClean="0"/>
                        <a:t>Dental </a:t>
                      </a:r>
                    </a:p>
                    <a:p>
                      <a:pPr marL="457200" indent="-228600">
                        <a:buFont typeface="Wingdings" pitchFamily="2" charset="2"/>
                        <a:buChar char="§"/>
                      </a:pPr>
                      <a:r>
                        <a:rPr lang="en-US" dirty="0" smtClean="0"/>
                        <a:t>Vision </a:t>
                      </a:r>
                    </a:p>
                    <a:p>
                      <a:pPr marL="457200" indent="-228600">
                        <a:buFont typeface="Wingdings" pitchFamily="2" charset="2"/>
                        <a:buChar char="§"/>
                      </a:pPr>
                      <a:r>
                        <a:rPr lang="en-US" dirty="0" smtClean="0"/>
                        <a:t>Hearing </a:t>
                      </a:r>
                    </a:p>
                    <a:p>
                      <a:pPr marL="457200" indent="-228600">
                        <a:buFont typeface="Wingdings" pitchFamily="2" charset="2"/>
                        <a:buChar char="§"/>
                      </a:pPr>
                      <a:r>
                        <a:rPr lang="en-US" dirty="0" smtClean="0"/>
                        <a:t>Home- and community-based services</a:t>
                      </a:r>
                      <a:r>
                        <a:rPr lang="en-US" baseline="0" dirty="0" smtClean="0"/>
                        <a:t>  (MI Choice in Michigan)</a:t>
                      </a:r>
                    </a:p>
                    <a:p>
                      <a:pPr marL="457200" indent="-228600">
                        <a:buFont typeface="Wingdings" pitchFamily="2" charset="2"/>
                        <a:buChar char="§"/>
                      </a:pPr>
                      <a:r>
                        <a:rPr lang="en-US" dirty="0" smtClean="0"/>
                        <a:t>Personal care</a:t>
                      </a:r>
                    </a:p>
                    <a:p>
                      <a:pPr marL="457200" indent="-228600">
                        <a:buFont typeface="Wingdings" pitchFamily="2" charset="2"/>
                        <a:buChar char="§"/>
                      </a:pPr>
                      <a:r>
                        <a:rPr lang="en-US" dirty="0" smtClean="0"/>
                        <a:t>Home</a:t>
                      </a:r>
                      <a:r>
                        <a:rPr lang="en-US" baseline="0" dirty="0" smtClean="0"/>
                        <a:t> health care</a:t>
                      </a:r>
                      <a:r>
                        <a:rPr lang="en-US" dirty="0" smtClean="0"/>
                        <a:t> when person does not qualify for Medicare</a:t>
                      </a:r>
                      <a:r>
                        <a:rPr lang="en-US" baseline="0" dirty="0" smtClean="0"/>
                        <a:t> and does not need nursing home care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73336" y="6553200"/>
            <a:ext cx="369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Medicare Payment Advisory Commission, 2010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Context: Centers for Medicare &amp; Medicaid Services (CMS) Award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89120"/>
          </a:xfrm>
        </p:spPr>
        <p:txBody>
          <a:bodyPr/>
          <a:lstStyle/>
          <a:p>
            <a:r>
              <a:rPr lang="en-US" dirty="0" smtClean="0"/>
              <a:t>15 states receive ≤$1 million to design and implement an integrated care model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Requires participating states to align the full range of Medicare and Medicaid primary care, acute care, behavioral health, and long-term supports and services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64788" y="6553200"/>
            <a:ext cx="3679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Centers for Medicare &amp; Medicaid Services, 2011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Context: CMS Award</a:t>
            </a:r>
            <a:endParaRPr lang="en-US" dirty="0"/>
          </a:p>
        </p:txBody>
      </p:sp>
      <p:pic>
        <p:nvPicPr>
          <p:cNvPr id="4" name="Content Placeholder 3" descr="CMS Grant States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5856" y="1752600"/>
            <a:ext cx="6555944" cy="4800599"/>
          </a:xfrm>
          <a:solidFill>
            <a:schemeClr val="accent2"/>
          </a:solidFill>
        </p:spPr>
      </p:pic>
      <p:sp>
        <p:nvSpPr>
          <p:cNvPr id="5" name="TextBox 4"/>
          <p:cNvSpPr txBox="1"/>
          <p:nvPr/>
        </p:nvSpPr>
        <p:spPr>
          <a:xfrm>
            <a:off x="6934200" y="2057400"/>
            <a:ext cx="1981200" cy="424731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CMS award recipients: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California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Colorado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Connecticut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Massachusetts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Michigan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Minnesota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New York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North Carolina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Oklahoma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Oregon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South Carolina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Tennessee</a:t>
            </a:r>
          </a:p>
          <a:p>
            <a:pPr marL="228600">
              <a:buFont typeface="Arial" pitchFamily="34" charset="0"/>
              <a:buChar char="•"/>
            </a:pPr>
            <a:r>
              <a:rPr lang="en-US" dirty="0" smtClean="0"/>
              <a:t> Vermont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6553200"/>
            <a:ext cx="3679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Centers for Medicare &amp; Medicaid Services, 2011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Context: CMS Award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now 26 states with plans to Integrate Care for Dual </a:t>
            </a:r>
            <a:r>
              <a:rPr lang="en-US" dirty="0" err="1" smtClean="0"/>
              <a:t>Eligibles</a:t>
            </a:r>
            <a:endParaRPr lang="en-US" dirty="0" smtClean="0"/>
          </a:p>
          <a:p>
            <a:r>
              <a:rPr lang="en-US" dirty="0" smtClean="0"/>
              <a:t>Those states that did not participate under the State Demonstrations grant are participating under the Financial Alignment Initiative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Care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3791"/>
            <a:ext cx="8229600" cy="3863609"/>
          </a:xfrm>
        </p:spPr>
        <p:txBody>
          <a:bodyPr/>
          <a:lstStyle/>
          <a:p>
            <a:r>
              <a:rPr lang="en-US" dirty="0" smtClean="0"/>
              <a:t>Single entity responsible for:</a:t>
            </a:r>
            <a:br>
              <a:rPr lang="en-US" dirty="0" smtClean="0"/>
            </a:br>
            <a:endParaRPr lang="en-US" sz="1200" dirty="0" smtClean="0"/>
          </a:p>
          <a:p>
            <a:pPr marL="1376363" lvl="1" indent="-273050"/>
            <a:r>
              <a:rPr lang="en-US" sz="3200" dirty="0" smtClean="0"/>
              <a:t>Financing dual eligibles’ care</a:t>
            </a:r>
            <a:br>
              <a:rPr lang="en-US" sz="3200" dirty="0" smtClean="0"/>
            </a:br>
            <a:endParaRPr lang="en-US" sz="1200" dirty="0" smtClean="0"/>
          </a:p>
          <a:p>
            <a:pPr marL="1376363" lvl="1" indent="-273050"/>
            <a:r>
              <a:rPr lang="en-US" sz="3200" dirty="0" smtClean="0"/>
              <a:t>Coordinating dual eligibles’ care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77110" y="6553200"/>
            <a:ext cx="369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Medicare Payment Advisory Commission, 2010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Integrated Care Programs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399"/>
          <a:ext cx="8229600" cy="4968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/>
                <a:gridCol w="4114800"/>
              </a:tblGrid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Without Integrated Care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B4006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Integrated Care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B4006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horzOverflow="overflow"/>
                </a:tc>
              </a:tr>
              <a:tr h="608665">
                <a:tc>
                  <a:txBody>
                    <a:bodyPr/>
                    <a:lstStyle/>
                    <a:p>
                      <a:pPr marL="173038" marR="0" lvl="0" indent="-1730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Arial" charset="0"/>
                        <a:buChar char="x"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Three ID cards: Medicare, Medicaid, and prescription drugs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One ID card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</a:tr>
              <a:tr h="1130378">
                <a:tc>
                  <a:txBody>
                    <a:bodyPr/>
                    <a:lstStyle/>
                    <a:p>
                      <a:pPr marL="173038" marR="0" lvl="0" indent="-1730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Arial" charset="0"/>
                        <a:buChar char="x"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Three different sets of benefits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One set of comprehensive benefits: primary, acute, prescription drug, long-term care supports and services, and behavioral health services.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</a:tr>
              <a:tr h="608665">
                <a:tc>
                  <a:txBody>
                    <a:bodyPr/>
                    <a:lstStyle/>
                    <a:p>
                      <a:pPr marL="173038" marR="0" lvl="0" indent="-1730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Arial" charset="0"/>
                        <a:buChar char="x"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Multiple providers who rarely communicate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Single and coordinated care team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</a:tr>
              <a:tr h="869521">
                <a:tc>
                  <a:txBody>
                    <a:bodyPr/>
                    <a:lstStyle/>
                    <a:p>
                      <a:pPr marL="173038" marR="0" lvl="0" indent="-1730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Arial" charset="0"/>
                        <a:buChar char="x"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Health care decisions uncoordinated and not made from the patient-centered perspective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Health care decisions based on the individual’s needs and preferences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</a:tr>
              <a:tr h="1130378">
                <a:tc>
                  <a:txBody>
                    <a:bodyPr/>
                    <a:lstStyle/>
                    <a:p>
                      <a:pPr marL="173038" marR="0" lvl="0" indent="-1730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Arial" charset="0"/>
                        <a:buChar char="x"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Serious consideration for nursing home placement; Medicare/Medicaid only pays for very limited home health aide services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B7808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Availability of flexible, non-medical benefits that help individuals stay in their homes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marL="88174" marR="88174" anchor="ctr" horzOverflow="overflow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391400" y="6581001"/>
            <a:ext cx="1663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Gore, 2011, p. 5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Care Programs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Options in developing integrated care models: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>
              <a:tabLst>
                <a:tab pos="3657600" algn="l"/>
              </a:tabLst>
            </a:pPr>
            <a:r>
              <a:rPr lang="en-US" sz="2400" dirty="0" smtClean="0"/>
              <a:t>Managing entity: 	Managed care organization or 	accountable care organizations v. 	provider</a:t>
            </a:r>
          </a:p>
          <a:p>
            <a:pPr>
              <a:buNone/>
              <a:tabLst>
                <a:tab pos="3657600" algn="l"/>
              </a:tabLst>
            </a:pPr>
            <a:endParaRPr lang="en-US" sz="2400" dirty="0" smtClean="0"/>
          </a:p>
          <a:p>
            <a:pPr>
              <a:tabLst>
                <a:tab pos="3657600" algn="l"/>
              </a:tabLst>
            </a:pPr>
            <a:r>
              <a:rPr lang="en-US" sz="2400" dirty="0" smtClean="0"/>
              <a:t>Population:	All dual eligibles v. subset of dual 	eligibles</a:t>
            </a:r>
            <a:br>
              <a:rPr lang="en-US" sz="2400" dirty="0" smtClean="0"/>
            </a:br>
            <a:endParaRPr lang="en-US" sz="2400" dirty="0" smtClean="0"/>
          </a:p>
          <a:p>
            <a:pPr>
              <a:tabLst>
                <a:tab pos="3657600" algn="l"/>
              </a:tabLst>
            </a:pPr>
            <a:r>
              <a:rPr lang="en-US" sz="2400" dirty="0" smtClean="0"/>
              <a:t>Enrollment:	Mandatory v. voluntary</a:t>
            </a:r>
            <a:br>
              <a:rPr lang="en-US" sz="2400" dirty="0" smtClean="0"/>
            </a:br>
            <a:endParaRPr lang="en-US" sz="2400" dirty="0" smtClean="0"/>
          </a:p>
          <a:p>
            <a:pPr>
              <a:tabLst>
                <a:tab pos="3657600" algn="l"/>
              </a:tabLst>
            </a:pPr>
            <a:r>
              <a:rPr lang="en-US" sz="2400" dirty="0" smtClean="0"/>
              <a:t>Service area:	Statewide v. regional</a:t>
            </a:r>
            <a:br>
              <a:rPr lang="en-US" sz="2400" dirty="0" smtClean="0"/>
            </a:br>
            <a:endParaRPr lang="en-US" sz="2400" dirty="0" smtClean="0"/>
          </a:p>
          <a:p>
            <a:pPr>
              <a:tabLst>
                <a:tab pos="3657600" algn="l"/>
              </a:tabLst>
            </a:pPr>
            <a:r>
              <a:rPr lang="en-US" sz="2400" dirty="0" smtClean="0"/>
              <a:t>Benefits included:	Medicare and Medicaid primary care, 	acute care, behavioral health, and/or 	long-term supports and services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Michigan’s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hlinkClick r:id="rId2"/>
              </a:rPr>
              <a:t>https://janus.pscinc.com/dualeligibles/</a:t>
            </a:r>
            <a:endParaRPr lang="en-US" sz="2800" dirty="0" smtClean="0"/>
          </a:p>
          <a:p>
            <a:r>
              <a:rPr lang="en-US" sz="2800" dirty="0" smtClean="0"/>
              <a:t>Respond to CMS</a:t>
            </a:r>
          </a:p>
          <a:p>
            <a:r>
              <a:rPr lang="en-US" sz="2800" dirty="0" smtClean="0"/>
              <a:t>Public Hearings</a:t>
            </a:r>
          </a:p>
          <a:p>
            <a:r>
              <a:rPr lang="en-US" sz="2800" dirty="0" smtClean="0"/>
              <a:t>Stakeholder Interviews</a:t>
            </a:r>
          </a:p>
          <a:p>
            <a:r>
              <a:rPr lang="en-US" sz="2800" dirty="0" smtClean="0"/>
              <a:t>Request for Information</a:t>
            </a:r>
          </a:p>
          <a:p>
            <a:r>
              <a:rPr lang="en-US" sz="2800" dirty="0" smtClean="0"/>
              <a:t>Workgroups</a:t>
            </a:r>
          </a:p>
          <a:p>
            <a:r>
              <a:rPr lang="en-US" sz="2800" dirty="0" smtClean="0"/>
              <a:t>Ongoing Comments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Michigan’s Plan, Subject to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tabLst>
                <a:tab pos="3314700" algn="l"/>
              </a:tabLst>
            </a:pPr>
            <a:r>
              <a:rPr lang="en-US" sz="2400" dirty="0" smtClean="0"/>
              <a:t>Managing entity:	Integrated Care Organizations (ICO) and 	Prepaid Inpatient Health Plans (PIHP)</a:t>
            </a:r>
          </a:p>
          <a:p>
            <a:pPr>
              <a:buNone/>
              <a:tabLst>
                <a:tab pos="3314700" algn="l"/>
              </a:tabLst>
            </a:pPr>
            <a:endParaRPr lang="en-US" sz="2400" dirty="0" smtClean="0"/>
          </a:p>
          <a:p>
            <a:pPr>
              <a:tabLst>
                <a:tab pos="3314700" algn="l"/>
              </a:tabLst>
            </a:pPr>
            <a:r>
              <a:rPr lang="en-US" sz="2400" dirty="0" smtClean="0"/>
              <a:t>Population:	All dual eligibles</a:t>
            </a:r>
          </a:p>
          <a:p>
            <a:pPr>
              <a:tabLst>
                <a:tab pos="3314700" algn="l"/>
              </a:tabLst>
            </a:pPr>
            <a:endParaRPr lang="en-US" sz="2400" dirty="0" smtClean="0"/>
          </a:p>
          <a:p>
            <a:pPr>
              <a:tabLst>
                <a:tab pos="3314700" algn="l"/>
              </a:tabLst>
            </a:pPr>
            <a:r>
              <a:rPr lang="en-US" sz="2400" dirty="0" smtClean="0"/>
              <a:t>Enrollment:	Passive Enrollment, with option to opt out</a:t>
            </a:r>
          </a:p>
          <a:p>
            <a:pPr>
              <a:tabLst>
                <a:tab pos="3314700" algn="l"/>
              </a:tabLst>
            </a:pPr>
            <a:endParaRPr lang="en-US" sz="2400" dirty="0" smtClean="0"/>
          </a:p>
          <a:p>
            <a:pPr>
              <a:tabLst>
                <a:tab pos="3314700" algn="l"/>
              </a:tabLst>
            </a:pPr>
            <a:r>
              <a:rPr lang="en-US" sz="2400" dirty="0" smtClean="0"/>
              <a:t>Service area:	Statewide, with phased implementation</a:t>
            </a:r>
          </a:p>
          <a:p>
            <a:pPr>
              <a:tabLst>
                <a:tab pos="3314700" algn="l"/>
              </a:tabLst>
            </a:pPr>
            <a:endParaRPr lang="en-US" sz="2400" dirty="0" smtClean="0"/>
          </a:p>
          <a:p>
            <a:pPr>
              <a:tabLst>
                <a:tab pos="3314700" algn="l"/>
              </a:tabLst>
            </a:pPr>
            <a:r>
              <a:rPr lang="en-US" sz="2400" dirty="0" smtClean="0"/>
              <a:t>Benefits included:	Medicare and Medicaid primary care, 	acute care, behavioral health, and long-	term supports and services </a:t>
            </a:r>
          </a:p>
          <a:p>
            <a:pPr>
              <a:tabLst>
                <a:tab pos="3314700" algn="l"/>
              </a:tabLst>
            </a:pPr>
            <a:endParaRPr lang="en-US" sz="2400" dirty="0" smtClean="0"/>
          </a:p>
          <a:p>
            <a:pPr>
              <a:tabLst>
                <a:tab pos="3314700" algn="l"/>
              </a:tabLst>
            </a:pPr>
            <a:r>
              <a:rPr lang="en-US" sz="2400" dirty="0" smtClean="0"/>
              <a:t>Implementation date:	July 2013</a:t>
            </a:r>
            <a:br>
              <a:rPr lang="en-US" sz="2400" dirty="0" smtClean="0"/>
            </a:br>
            <a:endParaRPr lang="en-US" sz="2400" dirty="0" smtClean="0"/>
          </a:p>
          <a:p>
            <a:pPr>
              <a:tabLst>
                <a:tab pos="3314700" algn="l"/>
              </a:tabLst>
            </a:pPr>
            <a:r>
              <a:rPr lang="en-US" sz="2400" dirty="0" smtClean="0"/>
              <a:t>Expected enrollment:	220,050 individuals</a:t>
            </a:r>
          </a:p>
          <a:p>
            <a:pPr>
              <a:buNone/>
              <a:tabLst>
                <a:tab pos="3314700" algn="l"/>
              </a:tabLst>
            </a:pPr>
            <a:endParaRPr lang="en-US" sz="2400" dirty="0" smtClean="0"/>
          </a:p>
          <a:p>
            <a:pPr>
              <a:tabLst>
                <a:tab pos="3657600" algn="l"/>
              </a:tabLst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04801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Sources: Centers for Medicare &amp; Medicaid Services, 2011a; Michigan Department of Community Health, 2010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8458200" cy="1828800"/>
          </a:xfrm>
        </p:spPr>
        <p:txBody>
          <a:bodyPr>
            <a:normAutofit/>
          </a:bodyPr>
          <a:lstStyle/>
          <a:p>
            <a:pPr algn="l"/>
            <a:r>
              <a:rPr lang="en-US" sz="5200" dirty="0" smtClean="0"/>
              <a:t>Integrated Care</a:t>
            </a:r>
            <a:br>
              <a:rPr lang="en-US" sz="5200" dirty="0" smtClean="0"/>
            </a:br>
            <a:r>
              <a:rPr lang="en-US" sz="5200" dirty="0" smtClean="0"/>
              <a:t>		for Dual </a:t>
            </a:r>
            <a:r>
              <a:rPr lang="en-US" sz="5200" dirty="0" err="1" smtClean="0"/>
              <a:t>Eligibles</a:t>
            </a:r>
            <a:endParaRPr lang="en-US" sz="5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133600" y="2209800"/>
            <a:ext cx="6400800" cy="4343400"/>
          </a:xfrm>
        </p:spPr>
        <p:txBody>
          <a:bodyPr anchor="t">
            <a:normAutofit fontScale="85000" lnSpcReduction="20000"/>
          </a:bodyPr>
          <a:lstStyle/>
          <a:p>
            <a:pPr marL="457200" indent="-457200" algn="l">
              <a:buFont typeface="+mj-lt"/>
              <a:buAutoNum type="alphaLcPeriod"/>
            </a:pPr>
            <a:r>
              <a:rPr lang="en-US" sz="3000" dirty="0" smtClean="0"/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Context</a:t>
            </a:r>
          </a:p>
          <a:p>
            <a:pPr marL="914400" lvl="1" indent="-457200" algn="l">
              <a:buFont typeface="+mj-lt"/>
              <a:buAutoNum type="alphaLcPeriod"/>
            </a:pPr>
            <a:r>
              <a:rPr lang="en-US" sz="2800" dirty="0" smtClean="0"/>
              <a:t>ACA</a:t>
            </a:r>
          </a:p>
          <a:p>
            <a:pPr marL="914400" lvl="1" indent="-457200" algn="l">
              <a:buFont typeface="+mj-lt"/>
              <a:buAutoNum type="alphaLcPeriod"/>
            </a:pPr>
            <a:r>
              <a:rPr lang="en-US" sz="2800" dirty="0" smtClean="0"/>
              <a:t>I</a:t>
            </a:r>
            <a:r>
              <a:rPr lang="en-US" sz="2800" dirty="0" smtClean="0">
                <a:solidFill>
                  <a:schemeClr val="tx1"/>
                </a:solidFill>
              </a:rPr>
              <a:t>nnovation programs</a:t>
            </a:r>
          </a:p>
          <a:p>
            <a:pPr marL="914400" lvl="1" indent="-457200" algn="l">
              <a:buFont typeface="+mj-lt"/>
              <a:buAutoNum type="alphaLcPeriod"/>
            </a:pPr>
            <a:r>
              <a:rPr lang="en-US" sz="2800" dirty="0" smtClean="0"/>
              <a:t>TSA Involvement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lphaLcPeriod"/>
            </a:pPr>
            <a:r>
              <a:rPr lang="en-US" sz="3000" dirty="0" smtClean="0">
                <a:solidFill>
                  <a:schemeClr val="tx1"/>
                </a:solidFill>
              </a:rPr>
              <a:t> Integrated care programs</a:t>
            </a:r>
          </a:p>
          <a:p>
            <a:pPr marL="1143000" lvl="1" indent="-457200" algn="l">
              <a:buFont typeface="Wingdings" pitchFamily="2" charset="2"/>
              <a:buChar char="§"/>
            </a:pPr>
            <a:r>
              <a:rPr lang="en-US" sz="3000" dirty="0" smtClean="0"/>
              <a:t>Definition</a:t>
            </a:r>
          </a:p>
          <a:p>
            <a:pPr marL="1143000" lvl="1" indent="-457200" algn="l">
              <a:buFont typeface="Wingdings" pitchFamily="2" charset="2"/>
              <a:buChar char="§"/>
            </a:pPr>
            <a:r>
              <a:rPr lang="en-US" sz="3000" dirty="0" smtClean="0"/>
              <a:t>Options</a:t>
            </a:r>
          </a:p>
          <a:p>
            <a:pPr marL="1143000" lvl="1" indent="-457200" algn="l">
              <a:buFont typeface="Wingdings" pitchFamily="2" charset="2"/>
              <a:buChar char="§"/>
            </a:pPr>
            <a:r>
              <a:rPr lang="en-US" sz="3000" dirty="0" smtClean="0"/>
              <a:t>National presence</a:t>
            </a:r>
            <a:br>
              <a:rPr lang="en-US" sz="3000" dirty="0" smtClean="0"/>
            </a:br>
            <a:endParaRPr lang="en-US" sz="30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lphaLcPeriod"/>
            </a:pPr>
            <a:r>
              <a:rPr lang="en-US" sz="3000" dirty="0" smtClean="0">
                <a:solidFill>
                  <a:schemeClr val="tx1"/>
                </a:solidFill>
              </a:rPr>
              <a:t> Michigan’s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“Care Bridge”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Coordination between the ICO and PIHP</a:t>
            </a:r>
          </a:p>
          <a:p>
            <a:r>
              <a:rPr lang="en-US" dirty="0" smtClean="0"/>
              <a:t>Responsibility of care coordinator to draw upon expertise of multidisciplinary team</a:t>
            </a:r>
          </a:p>
          <a:p>
            <a:r>
              <a:rPr lang="en-US" dirty="0" smtClean="0"/>
              <a:t>Vague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Phased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regions will be established based on number of dual </a:t>
            </a:r>
            <a:r>
              <a:rPr lang="en-US" dirty="0" err="1" smtClean="0"/>
              <a:t>eligibles</a:t>
            </a:r>
            <a:endParaRPr lang="en-US" dirty="0" smtClean="0"/>
          </a:p>
          <a:p>
            <a:r>
              <a:rPr lang="en-US" dirty="0" smtClean="0"/>
              <a:t>Phase 1: All beneficiaries except those needing long term care services and those who have intellectual/developmental disability</a:t>
            </a:r>
          </a:p>
          <a:p>
            <a:r>
              <a:rPr lang="en-US" dirty="0" smtClean="0"/>
              <a:t>Phase 2: Beneficiaries needing long term care services</a:t>
            </a:r>
          </a:p>
          <a:p>
            <a:r>
              <a:rPr lang="en-US" dirty="0" smtClean="0"/>
              <a:t>Phase 3: Beneficiaries with intellectual/developmental disabilities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3400"/>
            <a:ext cx="9067800" cy="5956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0200" y="6553200"/>
            <a:ext cx="7543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 Presentation by Community Catalyst Care Advocacy Project 2012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Medicaid Managed Care Organizations</a:t>
            </a:r>
          </a:p>
          <a:p>
            <a:pPr lvl="1"/>
            <a:r>
              <a:rPr lang="en-US" dirty="0" smtClean="0"/>
              <a:t>Michigan Association of Health Plans</a:t>
            </a:r>
          </a:p>
          <a:p>
            <a:r>
              <a:rPr lang="en-US" dirty="0" smtClean="0"/>
              <a:t>Quality</a:t>
            </a:r>
          </a:p>
          <a:p>
            <a:pPr lvl="1"/>
            <a:r>
              <a:rPr lang="en-US" dirty="0" smtClean="0"/>
              <a:t>HEDIS, CAHPS, HOS, state quality measures</a:t>
            </a:r>
          </a:p>
          <a:p>
            <a:pPr lvl="1"/>
            <a:r>
              <a:rPr lang="en-US" dirty="0" smtClean="0"/>
              <a:t>“5 star rating”</a:t>
            </a:r>
          </a:p>
          <a:p>
            <a:r>
              <a:rPr lang="en-US" dirty="0" smtClean="0"/>
              <a:t>Accreditation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Collaboration and duplication</a:t>
            </a:r>
          </a:p>
          <a:p>
            <a:r>
              <a:rPr lang="en-US" dirty="0" smtClean="0"/>
              <a:t>Enrollment/time frame</a:t>
            </a:r>
          </a:p>
          <a:p>
            <a:r>
              <a:rPr lang="en-US" dirty="0" smtClean="0"/>
              <a:t>Case coordination</a:t>
            </a:r>
          </a:p>
          <a:p>
            <a:r>
              <a:rPr lang="en-US" dirty="0" smtClean="0"/>
              <a:t>Person-centered</a:t>
            </a:r>
          </a:p>
          <a:p>
            <a:r>
              <a:rPr lang="en-US" dirty="0" smtClean="0"/>
              <a:t>Waiver and Home Help</a:t>
            </a:r>
          </a:p>
          <a:p>
            <a:r>
              <a:rPr lang="en-US" dirty="0" smtClean="0"/>
              <a:t>Expanded Medicaid</a:t>
            </a:r>
          </a:p>
          <a:p>
            <a:r>
              <a:rPr lang="en-US" dirty="0" smtClean="0"/>
              <a:t>Regions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Collaboration between organizations who have not historically worked together</a:t>
            </a:r>
          </a:p>
          <a:p>
            <a:r>
              <a:rPr lang="en-US" dirty="0" smtClean="0"/>
              <a:t>Strong provider networks and oversight</a:t>
            </a:r>
          </a:p>
          <a:p>
            <a:r>
              <a:rPr lang="en-US" dirty="0" smtClean="0"/>
              <a:t>Enhanced benefits for those enrolled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you be doing?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Advocating</a:t>
            </a:r>
          </a:p>
          <a:p>
            <a:r>
              <a:rPr lang="en-US" dirty="0" smtClean="0"/>
              <a:t>Ongoing stakeholder engagement</a:t>
            </a:r>
          </a:p>
          <a:p>
            <a:r>
              <a:rPr lang="en-US" dirty="0" smtClean="0"/>
              <a:t>Stay Aware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Additional Information: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Center for Medicare-Medicaid Services</a:t>
            </a:r>
          </a:p>
          <a:p>
            <a:pPr lvl="1"/>
            <a:r>
              <a:rPr lang="en-US" dirty="0" smtClean="0"/>
              <a:t>Center for Medicare-Medicaid Innovation</a:t>
            </a:r>
          </a:p>
          <a:p>
            <a:pPr lvl="1"/>
            <a:r>
              <a:rPr lang="en-US" dirty="0" smtClean="0"/>
              <a:t>The Medicare-Medicaid Coordination Office</a:t>
            </a:r>
          </a:p>
          <a:p>
            <a:r>
              <a:rPr lang="en-US" dirty="0" smtClean="0"/>
              <a:t>Michigan Department of Community Health</a:t>
            </a:r>
          </a:p>
          <a:p>
            <a:pPr lvl="1"/>
            <a:r>
              <a:rPr lang="en-US" dirty="0" smtClean="0"/>
              <a:t>Public Sector Consultants</a:t>
            </a:r>
          </a:p>
          <a:p>
            <a:r>
              <a:rPr lang="en-US" dirty="0" smtClean="0"/>
              <a:t>Center for Health Care Strategies (CHCS)</a:t>
            </a:r>
          </a:p>
          <a:p>
            <a:r>
              <a:rPr lang="en-US" dirty="0" smtClean="0"/>
              <a:t>Integrated Care Resource Center</a:t>
            </a:r>
          </a:p>
          <a:p>
            <a:r>
              <a:rPr lang="en-US" dirty="0" smtClean="0"/>
              <a:t>Consumers for Healthcare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Maggie Watson, Planning and Programs Manager</a:t>
            </a:r>
          </a:p>
          <a:p>
            <a:pPr algn="ctr">
              <a:buNone/>
            </a:pPr>
            <a:r>
              <a:rPr lang="en-US" dirty="0" smtClean="0"/>
              <a:t>The Senior Alliance, AAA 1-C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Mwatson@tsalink.org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734.727.2031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775191"/>
            <a:ext cx="822960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914400" algn="l"/>
              </a:tabLst>
            </a:pPr>
            <a:r>
              <a:rPr lang="en-US" sz="1200" dirty="0" smtClean="0"/>
              <a:t>Center for Health Care Strategies, Inc. (2010). </a:t>
            </a:r>
            <a:r>
              <a:rPr lang="en-US" sz="1200" i="1" dirty="0" smtClean="0"/>
              <a:t>States with fully integrated care programs for dual eligibles.</a:t>
            </a:r>
            <a:r>
              <a:rPr lang="en-US" sz="1200" dirty="0" smtClean="0"/>
              <a:t> Retrieved from 	http://www.chcs.org/usr_doc/ICP_State-by-State_Dashboard.pdf</a:t>
            </a:r>
            <a:br>
              <a:rPr lang="en-US" sz="1200" dirty="0" smtClean="0"/>
            </a:br>
            <a:endParaRPr lang="en-US" sz="1200" dirty="0" smtClean="0"/>
          </a:p>
          <a:p>
            <a:r>
              <a:rPr lang="en-US" sz="1200" dirty="0" smtClean="0"/>
              <a:t>Centers for Medicare &amp; Medicaid Services. (2011a). </a:t>
            </a:r>
            <a:r>
              <a:rPr lang="en-US" sz="1200" i="1" dirty="0" smtClean="0"/>
              <a:t>State demonstrations to integrate care for dual eligible individuals design 	contracts: Summary of state’s initial design concepts, Michigan.</a:t>
            </a:r>
            <a:r>
              <a:rPr lang="en-US" sz="1200" dirty="0" smtClean="0"/>
              <a:t> Retrieved from 	 	http://www.cms.gov/medicare-medicaid-coordination/downloads/CMSMMCODualsDemoStateSummaryMI.pdf</a:t>
            </a:r>
            <a:br>
              <a:rPr lang="en-US" sz="1200" dirty="0" smtClean="0"/>
            </a:br>
            <a:endParaRPr lang="en-US" sz="1200" dirty="0" smtClean="0"/>
          </a:p>
          <a:p>
            <a:r>
              <a:rPr lang="en-US" sz="1200" dirty="0" smtClean="0"/>
              <a:t>Centers for Medicare &amp; Medicaid Services. (2011b). </a:t>
            </a:r>
            <a:r>
              <a:rPr lang="en-US" sz="1200" i="1" dirty="0" smtClean="0"/>
              <a:t>State design contract summaries</a:t>
            </a:r>
            <a:r>
              <a:rPr lang="en-US" sz="1200" dirty="0" smtClean="0"/>
              <a:t>. Retrieved from 	http://www.cms.gov/medicare-medicaid-coordination/05_StateDesignContractSummaries.asp#TopOfPage</a:t>
            </a:r>
            <a:br>
              <a:rPr lang="en-US" sz="1200" dirty="0" smtClean="0"/>
            </a:br>
            <a:endParaRPr lang="en-US" sz="1200" dirty="0" smtClean="0"/>
          </a:p>
          <a:p>
            <a:r>
              <a:rPr lang="en-US" sz="1200" dirty="0" smtClean="0"/>
              <a:t>Gore, S. (2011, June 14). </a:t>
            </a:r>
            <a:r>
              <a:rPr lang="en-US" sz="1200" i="1" dirty="0" smtClean="0"/>
              <a:t>Achieving higher quality and cost-effective care: State innovations for dual eligibles and individuals 	accessing long-term supports and services. </a:t>
            </a:r>
            <a:r>
              <a:rPr lang="en-US" sz="1200" dirty="0" smtClean="0"/>
              <a:t>Presentation at Mini-Summit III:  Long-Term Care and Dual Eligibles 	Medicaid Congress 2011.</a:t>
            </a:r>
            <a:r>
              <a:rPr lang="en-US" sz="1200" i="1" dirty="0" smtClean="0"/>
              <a:t/>
            </a:r>
            <a:br>
              <a:rPr lang="en-US" sz="1200" i="1" dirty="0" smtClean="0"/>
            </a:br>
            <a:endParaRPr lang="en-US" sz="1200" i="1" dirty="0" smtClean="0"/>
          </a:p>
          <a:p>
            <a:r>
              <a:rPr lang="en-US" sz="1200" dirty="0" smtClean="0"/>
              <a:t>Medicare Payment Advisory Commission. (2010). </a:t>
            </a:r>
            <a:r>
              <a:rPr lang="en-US" sz="1200" i="1" dirty="0" smtClean="0"/>
              <a:t>Report to the Congress: Aligning incentives in Medicare. </a:t>
            </a:r>
            <a:r>
              <a:rPr lang="en-US" sz="1200" dirty="0" smtClean="0"/>
              <a:t>Retrieved from 	http://www.medpac.gov/documents/Jun10_EntireReport.pdf</a:t>
            </a:r>
            <a:br>
              <a:rPr lang="en-US" sz="1200" dirty="0" smtClean="0"/>
            </a:br>
            <a:endParaRPr lang="en-US" sz="1200" dirty="0" smtClean="0"/>
          </a:p>
          <a:p>
            <a:r>
              <a:rPr lang="en-US" sz="1200" dirty="0" smtClean="0"/>
              <a:t>Michigan Department of Community Health. (2010). </a:t>
            </a:r>
            <a:r>
              <a:rPr lang="en-US" sz="1200" i="1" dirty="0" smtClean="0"/>
              <a:t>Michigan's response to CMS solicitation: State demonstrations to 	integrate care for dual eligible individuals </a:t>
            </a:r>
            <a:r>
              <a:rPr lang="en-US" sz="1200" dirty="0" smtClean="0"/>
              <a:t>(Solicitation No. RFP-CMS-2011-0009). Retrieved from 	http://www.ahcancal.org/facility_operations/medicaid/Documents/1.31.11%20Michigan%20-	%20CMS%20Duals%20RFP.PDF</a:t>
            </a:r>
            <a:br>
              <a:rPr lang="en-US" sz="1200" dirty="0" smtClean="0"/>
            </a:br>
            <a:endParaRPr lang="en-US" sz="1200" dirty="0" smtClean="0"/>
          </a:p>
          <a:p>
            <a:r>
              <a:rPr lang="en-US" sz="1200" dirty="0" smtClean="0"/>
              <a:t>Kasper, J., Watts, M. O., &amp; Lyons, B. (2010). Chronic disease and co-morbidity among dual eligibles: Implications for patters 	of Medicaid and Medicare service use and spending. Washington, DC: The Henry J. Kaiser Family Foundation.</a:t>
            </a:r>
            <a:br>
              <a:rPr lang="en-US" sz="1200" dirty="0" smtClean="0"/>
            </a:br>
            <a:endParaRPr lang="en-US" sz="1200" dirty="0" smtClean="0"/>
          </a:p>
          <a:p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Context: The Affordable Care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Center for Medicare-Medicaid Innovation</a:t>
            </a:r>
          </a:p>
          <a:p>
            <a:pPr lvl="1"/>
            <a:r>
              <a:rPr lang="en-US" dirty="0" smtClean="0"/>
              <a:t>Health care innovation through finding new ways to pay for and provide care</a:t>
            </a:r>
          </a:p>
          <a:p>
            <a:pPr lvl="1"/>
            <a:r>
              <a:rPr lang="en-US" dirty="0" smtClean="0"/>
              <a:t>Lower costs</a:t>
            </a:r>
          </a:p>
          <a:p>
            <a:r>
              <a:rPr lang="en-US" dirty="0" smtClean="0"/>
              <a:t>The Medicare-Medicaid Coordination Office</a:t>
            </a:r>
          </a:p>
          <a:p>
            <a:pPr lvl="1"/>
            <a:r>
              <a:rPr lang="en-US" dirty="0" smtClean="0"/>
              <a:t>Seamless, high-quality healthcare access for dual </a:t>
            </a:r>
            <a:r>
              <a:rPr lang="en-US" dirty="0" err="1" smtClean="0"/>
              <a:t>eligibles</a:t>
            </a:r>
            <a:endParaRPr lang="en-US" dirty="0" smtClean="0"/>
          </a:p>
          <a:p>
            <a:pPr lvl="1"/>
            <a:r>
              <a:rPr lang="en-US" dirty="0" smtClean="0"/>
              <a:t>Cost-effective system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Context: Innovation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Accountable Care Organizations</a:t>
            </a:r>
          </a:p>
          <a:p>
            <a:r>
              <a:rPr lang="en-US" dirty="0" smtClean="0"/>
              <a:t>Bundled Payments for Care Improvement</a:t>
            </a:r>
          </a:p>
          <a:p>
            <a:r>
              <a:rPr lang="en-US" dirty="0" smtClean="0"/>
              <a:t>Comprehensive Primary Care Initiative</a:t>
            </a:r>
          </a:p>
          <a:p>
            <a:r>
              <a:rPr lang="en-US" dirty="0" smtClean="0"/>
              <a:t>Financial Alignment Initiative</a:t>
            </a:r>
          </a:p>
          <a:p>
            <a:r>
              <a:rPr lang="en-US" dirty="0" smtClean="0"/>
              <a:t>FQHC Advanced Primary Care Practice Demonstrations</a:t>
            </a:r>
          </a:p>
          <a:p>
            <a:r>
              <a:rPr lang="en-US" dirty="0" smtClean="0"/>
              <a:t>Graduated Nurse Education Demonstration</a:t>
            </a:r>
          </a:p>
          <a:p>
            <a:r>
              <a:rPr lang="en-US" dirty="0" smtClean="0"/>
              <a:t>Health Care Innovation Awards</a:t>
            </a:r>
          </a:p>
          <a:p>
            <a:r>
              <a:rPr lang="en-US" dirty="0" smtClean="0"/>
              <a:t>Independence at Home Demonstrations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 Programs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Initiative to Reduce Avoidable Hospitalizations Among Nursing Facility Residents (3021)</a:t>
            </a:r>
          </a:p>
          <a:p>
            <a:r>
              <a:rPr lang="en-US" dirty="0" smtClean="0"/>
              <a:t>Innovation Advisors Program</a:t>
            </a:r>
          </a:p>
          <a:p>
            <a:r>
              <a:rPr lang="en-US" dirty="0" smtClean="0"/>
              <a:t>Medicaid Emergency Psychiatric Demonstration</a:t>
            </a:r>
          </a:p>
          <a:p>
            <a:r>
              <a:rPr lang="en-US" dirty="0" smtClean="0"/>
              <a:t>Medicaid Incentives Program for the Prevention of Chronic Disease</a:t>
            </a:r>
          </a:p>
          <a:p>
            <a:r>
              <a:rPr lang="en-US" b="1" dirty="0" smtClean="0"/>
              <a:t>Partnership for Patients</a:t>
            </a:r>
          </a:p>
          <a:p>
            <a:pPr lvl="1"/>
            <a:r>
              <a:rPr lang="en-US" b="1" dirty="0" smtClean="0"/>
              <a:t>CCTP (3026)</a:t>
            </a:r>
          </a:p>
          <a:p>
            <a:r>
              <a:rPr lang="en-US" dirty="0" smtClean="0"/>
              <a:t>Strong Start for Mothers and Newborns</a:t>
            </a:r>
          </a:p>
          <a:p>
            <a:r>
              <a:rPr lang="en-US" b="1" dirty="0" smtClean="0"/>
              <a:t>State Demonstrations to Integrate Care for Dual Eligible Individuals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0408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Context: Involvement of TSA, AAA 1-C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Area Agency on Aging and MI Choice Waiver Agency (1915c Waiver)</a:t>
            </a:r>
          </a:p>
          <a:p>
            <a:r>
              <a:rPr lang="en-US" dirty="0" smtClean="0"/>
              <a:t>Research study conducted in partnership with AAA 1-B</a:t>
            </a:r>
          </a:p>
          <a:p>
            <a:r>
              <a:rPr lang="en-US" dirty="0" smtClean="0"/>
              <a:t>Report published in November 2011:</a:t>
            </a:r>
          </a:p>
          <a:p>
            <a:pPr lvl="1"/>
            <a:r>
              <a:rPr lang="en-US" dirty="0" smtClean="0"/>
              <a:t>Lessons Learned from other states, recommendations</a:t>
            </a:r>
          </a:p>
          <a:p>
            <a:r>
              <a:rPr lang="en-US" dirty="0" smtClean="0"/>
              <a:t> Statewide Public Input process</a:t>
            </a:r>
          </a:p>
          <a:p>
            <a:pPr lvl="1"/>
            <a:r>
              <a:rPr lang="en-US" dirty="0" smtClean="0"/>
              <a:t>Public Input Hearings</a:t>
            </a:r>
          </a:p>
          <a:p>
            <a:pPr lvl="1"/>
            <a:r>
              <a:rPr lang="en-US" dirty="0" smtClean="0"/>
              <a:t>Request for Information</a:t>
            </a:r>
          </a:p>
          <a:p>
            <a:pPr lvl="1"/>
            <a:r>
              <a:rPr lang="en-US" dirty="0" smtClean="0"/>
              <a:t>Workgroups:  Care Coordination and Assessment; Education, Outreach, and Enrollee Protections; Performance Measurement and Quality; Service Array and Provider Network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Context: Dual Eligibles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Experience higher rates of chronic physical and mental/cognitive disease than other Medicare beneficiaries.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90+% of dual eligibles 65 years of age or older have at least one chronic physical condition.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04801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Kasper, Watts, &amp; Lyons, 2010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Context: Dual Eligibles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133600"/>
          <a:ext cx="7467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6400" y="1676400"/>
            <a:ext cx="571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Michigan Dual Eligibles Medicaid Data, 2010 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04801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Sources: Centers for Medicare &amp; Medicaid Services, 2011a; Michigan Department of Community Health, 2010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Context: Dual Eligibles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239,262 dual eligible individuals in Michigan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2010 estimated spending on Michigan’s dual eligibles:</a:t>
            </a:r>
          </a:p>
          <a:p>
            <a:pPr lvl="1">
              <a:tabLst>
                <a:tab pos="2743200" algn="l"/>
              </a:tabLst>
            </a:pPr>
            <a:r>
              <a:rPr lang="en-US" dirty="0" smtClean="0"/>
              <a:t>Medicare: 	$4.1 billion</a:t>
            </a:r>
          </a:p>
          <a:p>
            <a:pPr lvl="1">
              <a:tabLst>
                <a:tab pos="2743200" algn="l"/>
              </a:tabLst>
            </a:pPr>
            <a:r>
              <a:rPr lang="en-US" dirty="0" smtClean="0"/>
              <a:t>Medicaid: 	$3.6 billion</a:t>
            </a:r>
          </a:p>
          <a:p>
            <a:pPr lvl="1">
              <a:tabLst>
                <a:tab pos="2743200" algn="l"/>
              </a:tabLst>
            </a:pPr>
            <a:r>
              <a:rPr lang="en-US" dirty="0" smtClean="0"/>
              <a:t>Total:	$7.7 billion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04801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Sources: Centers for Medicare &amp; Medicaid Services, 2011a; Michigan Department of Community Health, 2010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1204</TotalTime>
  <Words>1036</Words>
  <Application>Microsoft Office PowerPoint</Application>
  <PresentationFormat>On-screen Show (4:3)</PresentationFormat>
  <Paragraphs>224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Flow</vt:lpstr>
      <vt:lpstr>Integrated Care   for Dual Eligibles</vt:lpstr>
      <vt:lpstr>Integrated Care   for Dual Eligibles</vt:lpstr>
      <vt:lpstr>Context: The Affordable Care Act</vt:lpstr>
      <vt:lpstr>Context: Innovation Programs</vt:lpstr>
      <vt:lpstr>Innovation Programs (cont.)</vt:lpstr>
      <vt:lpstr>Context: Involvement of TSA, AAA 1-C</vt:lpstr>
      <vt:lpstr>Context: Dual Eligibles</vt:lpstr>
      <vt:lpstr>Context: Dual Eligibles</vt:lpstr>
      <vt:lpstr>Context: Dual Eligibles</vt:lpstr>
      <vt:lpstr>Context: Medicare &amp; Medicaid</vt:lpstr>
      <vt:lpstr>Context: Medicare &amp; Medicaid</vt:lpstr>
      <vt:lpstr>Context: Centers for Medicare &amp; Medicaid Services (CMS) Award</vt:lpstr>
      <vt:lpstr>Context: CMS Award</vt:lpstr>
      <vt:lpstr>Context: CMS Award</vt:lpstr>
      <vt:lpstr>Integrated Care Programs</vt:lpstr>
      <vt:lpstr>Integrated Care Programs</vt:lpstr>
      <vt:lpstr>Integrated Care Programs</vt:lpstr>
      <vt:lpstr>Michigan’s Process</vt:lpstr>
      <vt:lpstr>Michigan’s Plan, Subject to Change</vt:lpstr>
      <vt:lpstr>“Care Bridge”</vt:lpstr>
      <vt:lpstr>Phased Implementation</vt:lpstr>
      <vt:lpstr>Slide 22</vt:lpstr>
      <vt:lpstr>Current Environment</vt:lpstr>
      <vt:lpstr>Challenges</vt:lpstr>
      <vt:lpstr>Opportunities</vt:lpstr>
      <vt:lpstr>What should you be doing?</vt:lpstr>
      <vt:lpstr>For Additional Information:</vt:lpstr>
      <vt:lpstr>Slide 28</vt:lpstr>
      <vt:lpstr>References</vt:lpstr>
    </vt:vector>
  </TitlesOfParts>
  <Company>TSA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CQUINTAL</dc:creator>
  <cp:lastModifiedBy>mwatson</cp:lastModifiedBy>
  <cp:revision>67</cp:revision>
  <dcterms:created xsi:type="dcterms:W3CDTF">2012-07-11T22:51:10Z</dcterms:created>
  <dcterms:modified xsi:type="dcterms:W3CDTF">2012-07-12T11:53:00Z</dcterms:modified>
</cp:coreProperties>
</file>